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9" r:id="rId3"/>
    <p:sldId id="278" r:id="rId4"/>
    <p:sldId id="277" r:id="rId5"/>
    <p:sldId id="281" r:id="rId6"/>
    <p:sldId id="282" r:id="rId7"/>
    <p:sldId id="283" r:id="rId8"/>
    <p:sldId id="28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2/17/2022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‹Nº›</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2/17/2022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2/17/2022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2/17/2022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2/17/2022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380734" y="2388973"/>
            <a:ext cx="7755841" cy="1908215"/>
          </a:xfrm>
          <a:prstGeom prst="rect">
            <a:avLst/>
          </a:prstGeom>
        </p:spPr>
        <p:style>
          <a:lnRef idx="3">
            <a:schemeClr val="lt1"/>
          </a:lnRef>
          <a:fillRef idx="1">
            <a:schemeClr val="dk1"/>
          </a:fillRef>
          <a:effectRef idx="1">
            <a:schemeClr val="dk1"/>
          </a:effectRef>
          <a:fontRef idx="minor">
            <a:schemeClr val="lt1"/>
          </a:fontRef>
        </p:style>
        <p:txBody>
          <a:bodyPr wrap="none" rtlCol="0">
            <a:spAutoFit/>
          </a:bodyPr>
          <a:lstStyle/>
          <a:p>
            <a:pPr algn="ctr"/>
            <a:r>
              <a:rPr lang="es-MX" sz="3200" dirty="0" smtClean="0"/>
              <a:t>REFORMA A LA LEY FEDERAL DEL TRABAJO </a:t>
            </a:r>
          </a:p>
          <a:p>
            <a:pPr algn="ctr"/>
            <a:r>
              <a:rPr lang="es-MX" sz="3200" dirty="0" smtClean="0"/>
              <a:t>EN MATERIA DE SUBCOTRATACIÓN</a:t>
            </a:r>
          </a:p>
          <a:p>
            <a:endParaRPr lang="es-MX" dirty="0"/>
          </a:p>
          <a:p>
            <a:endParaRPr lang="es-MX" dirty="0" smtClean="0"/>
          </a:p>
          <a:p>
            <a:pPr algn="ctr"/>
            <a:r>
              <a:rPr lang="es-MX" dirty="0" smtClean="0"/>
              <a:t>ENERO 2022</a:t>
            </a:r>
            <a:endParaRPr lang="es-MX" dirty="0"/>
          </a:p>
        </p:txBody>
      </p:sp>
    </p:spTree>
    <p:extLst>
      <p:ext uri="{BB962C8B-B14F-4D97-AF65-F5344CB8AC3E}">
        <p14:creationId xmlns:p14="http://schemas.microsoft.com/office/powerpoint/2010/main" val="3385396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xmlns="" id="{4F24D2F9-B6A2-2B4D-8654-FA7B48BFD805}"/>
              </a:ext>
            </a:extLst>
          </p:cNvPr>
          <p:cNvSpPr txBox="1"/>
          <p:nvPr/>
        </p:nvSpPr>
        <p:spPr>
          <a:xfrm>
            <a:off x="888697" y="460087"/>
            <a:ext cx="12071466" cy="707886"/>
          </a:xfrm>
          <a:prstGeom prst="rect">
            <a:avLst/>
          </a:prstGeom>
          <a:noFill/>
        </p:spPr>
        <p:txBody>
          <a:bodyPr wrap="square" rtlCol="0" anchor="ctr">
            <a:spAutoFit/>
          </a:bodyPr>
          <a:lstStyle/>
          <a:p>
            <a:r>
              <a:rPr lang="es-ES_tradnl" sz="4000" b="1" spc="300" dirty="0" smtClean="0">
                <a:solidFill>
                  <a:srgbClr val="00B050"/>
                </a:solidFill>
                <a:latin typeface="Montserrat ExtraBold" pitchFamily="2" charset="77"/>
                <a:ea typeface="Montserrat ExtraBold"/>
                <a:cs typeface="Montserrat ExtraBold"/>
                <a:sym typeface="Montserrat ExtraBold"/>
              </a:rPr>
              <a:t>TRABAJADORES SUBCONTRATADOS</a:t>
            </a:r>
            <a:endParaRPr lang="es-ES_tradnl" sz="4000" b="1" spc="300" dirty="0">
              <a:solidFill>
                <a:srgbClr val="00B050"/>
              </a:solidFill>
              <a:latin typeface="Montserrat ExtraBold" pitchFamily="2" charset="77"/>
              <a:ea typeface="Montserrat ExtraBold"/>
              <a:cs typeface="Montserrat ExtraBold"/>
              <a:sym typeface="Montserrat ExtraBold"/>
            </a:endParaRPr>
          </a:p>
        </p:txBody>
      </p:sp>
      <p:sp>
        <p:nvSpPr>
          <p:cNvPr id="5" name="CuadroTexto 4">
            <a:extLst>
              <a:ext uri="{FF2B5EF4-FFF2-40B4-BE49-F238E27FC236}">
                <a16:creationId xmlns:a16="http://schemas.microsoft.com/office/drawing/2014/main" xmlns="" id="{C448852D-90CA-FF42-BE5F-E53072756F52}"/>
              </a:ext>
            </a:extLst>
          </p:cNvPr>
          <p:cNvSpPr txBox="1"/>
          <p:nvPr/>
        </p:nvSpPr>
        <p:spPr>
          <a:xfrm>
            <a:off x="1026076" y="1506468"/>
            <a:ext cx="10217180" cy="1990288"/>
          </a:xfrm>
          <a:prstGeom prst="rect">
            <a:avLst/>
          </a:prstGeom>
          <a:noFill/>
          <a:ln>
            <a:noFill/>
          </a:ln>
        </p:spPr>
        <p:txBody>
          <a:bodyPr wrap="square" rtlCol="0">
            <a:spAutoFit/>
          </a:bodyPr>
          <a:lstStyle/>
          <a:p>
            <a:pPr marL="285750" indent="-285750" algn="just">
              <a:spcBef>
                <a:spcPts val="1000"/>
              </a:spcBef>
              <a:spcAft>
                <a:spcPts val="600"/>
              </a:spcAft>
              <a:buFont typeface="Arial" panose="020B0604020202020204" pitchFamily="34" charset="0"/>
              <a:buChar char="•"/>
            </a:pPr>
            <a:r>
              <a:rPr lang="es-MX" sz="2400" dirty="0">
                <a:latin typeface="Montserrat Medium" pitchFamily="2" charset="77"/>
                <a:ea typeface="MS PGothic" panose="020B0600070205080204" pitchFamily="34" charset="-128"/>
                <a:cs typeface="Calibri"/>
              </a:rPr>
              <a:t>Se estima que entre los 20.8 millones de </a:t>
            </a:r>
            <a:r>
              <a:rPr lang="es-MX" sz="2400" dirty="0" smtClean="0">
                <a:latin typeface="Montserrat Medium" pitchFamily="2" charset="77"/>
                <a:ea typeface="MS PGothic" panose="020B0600070205080204" pitchFamily="34" charset="-128"/>
                <a:cs typeface="Calibri"/>
              </a:rPr>
              <a:t>personas </a:t>
            </a:r>
            <a:r>
              <a:rPr lang="es-MX" sz="2400" dirty="0">
                <a:latin typeface="Montserrat Medium" pitchFamily="2" charset="77"/>
                <a:ea typeface="MS PGothic" panose="020B0600070205080204" pitchFamily="34" charset="-128"/>
                <a:cs typeface="Calibri"/>
              </a:rPr>
              <a:t>asalariadas, 3.6 millones de ellas están bajo el régimen de subcontratación. </a:t>
            </a:r>
          </a:p>
          <a:p>
            <a:pPr marL="285750" indent="-285750" algn="just">
              <a:spcBef>
                <a:spcPts val="1000"/>
              </a:spcBef>
              <a:spcAft>
                <a:spcPts val="600"/>
              </a:spcAft>
              <a:buFont typeface="Arial" panose="020B0604020202020204" pitchFamily="34" charset="0"/>
              <a:buChar char="•"/>
            </a:pPr>
            <a:r>
              <a:rPr lang="es-MX" sz="2400" dirty="0">
                <a:latin typeface="Montserrat Medium" pitchFamily="2" charset="77"/>
                <a:ea typeface="MS PGothic" panose="020B0600070205080204" pitchFamily="34" charset="-128"/>
                <a:cs typeface="Calibri"/>
              </a:rPr>
              <a:t>Por su parte, entre los 7.8 millones de informales contratados en la economía formal se estima que 800 mil también son subcontratadas.</a:t>
            </a:r>
          </a:p>
          <a:p>
            <a:pPr algn="just">
              <a:spcBef>
                <a:spcPts val="600"/>
              </a:spcBef>
              <a:spcAft>
                <a:spcPts val="600"/>
              </a:spcAft>
            </a:pPr>
            <a:endParaRPr lang="es-MX" sz="400" dirty="0">
              <a:latin typeface="Montserrat" panose="00000500000000000000" pitchFamily="2" charset="0"/>
              <a:cs typeface="Helvetica"/>
            </a:endParaRPr>
          </a:p>
        </p:txBody>
      </p:sp>
      <p:sp>
        <p:nvSpPr>
          <p:cNvPr id="7" name="Rectángulo 6">
            <a:extLst>
              <a:ext uri="{FF2B5EF4-FFF2-40B4-BE49-F238E27FC236}">
                <a16:creationId xmlns:a16="http://schemas.microsoft.com/office/drawing/2014/main" xmlns="" id="{A4BA0740-438A-9E4F-A310-927A03FE7B22}"/>
              </a:ext>
            </a:extLst>
          </p:cNvPr>
          <p:cNvSpPr/>
          <p:nvPr/>
        </p:nvSpPr>
        <p:spPr>
          <a:xfrm>
            <a:off x="6278352" y="4896189"/>
            <a:ext cx="4155117" cy="646331"/>
          </a:xfrm>
          <a:prstGeom prst="rect">
            <a:avLst/>
          </a:prstGeom>
        </p:spPr>
        <p:txBody>
          <a:bodyPr wrap="square">
            <a:spAutoFit/>
          </a:bodyPr>
          <a:lstStyle/>
          <a:p>
            <a:pPr algn="ctr"/>
            <a:r>
              <a:rPr lang="es-MX" b="1" dirty="0">
                <a:solidFill>
                  <a:srgbClr val="BC945A"/>
                </a:solidFill>
                <a:latin typeface="Montserrat" pitchFamily="2" charset="77"/>
              </a:rPr>
              <a:t>Total de trabajadores </a:t>
            </a:r>
          </a:p>
          <a:p>
            <a:pPr algn="ctr"/>
            <a:r>
              <a:rPr lang="es-MX" b="1" dirty="0">
                <a:solidFill>
                  <a:srgbClr val="BC945A"/>
                </a:solidFill>
                <a:latin typeface="Montserrat" pitchFamily="2" charset="77"/>
              </a:rPr>
              <a:t>subcontratados</a:t>
            </a:r>
          </a:p>
        </p:txBody>
      </p:sp>
      <p:sp>
        <p:nvSpPr>
          <p:cNvPr id="8" name="Rectángulo 7">
            <a:extLst>
              <a:ext uri="{FF2B5EF4-FFF2-40B4-BE49-F238E27FC236}">
                <a16:creationId xmlns:a16="http://schemas.microsoft.com/office/drawing/2014/main" xmlns="" id="{56D5FA32-0748-2F4D-8A8D-D5BC6751ABC6}"/>
              </a:ext>
            </a:extLst>
          </p:cNvPr>
          <p:cNvSpPr/>
          <p:nvPr/>
        </p:nvSpPr>
        <p:spPr>
          <a:xfrm>
            <a:off x="5946197" y="3826175"/>
            <a:ext cx="1917513" cy="1200329"/>
          </a:xfrm>
          <a:prstGeom prst="rect">
            <a:avLst/>
          </a:prstGeom>
        </p:spPr>
        <p:txBody>
          <a:bodyPr wrap="none">
            <a:spAutoFit/>
          </a:bodyPr>
          <a:lstStyle/>
          <a:p>
            <a:r>
              <a:rPr lang="es-MX" sz="7200" b="1" dirty="0">
                <a:solidFill>
                  <a:srgbClr val="BC945A"/>
                </a:solidFill>
                <a:latin typeface="Montserrat" pitchFamily="2" charset="77"/>
              </a:rPr>
              <a:t>4.4</a:t>
            </a:r>
            <a:r>
              <a:rPr lang="es-MX" sz="6000" b="1" dirty="0">
                <a:solidFill>
                  <a:srgbClr val="BC945A"/>
                </a:solidFill>
                <a:latin typeface="Montserrat" pitchFamily="2" charset="77"/>
              </a:rPr>
              <a:t> </a:t>
            </a:r>
            <a:endParaRPr lang="es-MX" sz="6000" dirty="0"/>
          </a:p>
        </p:txBody>
      </p:sp>
    </p:spTree>
    <p:extLst>
      <p:ext uri="{BB962C8B-B14F-4D97-AF65-F5344CB8AC3E}">
        <p14:creationId xmlns:p14="http://schemas.microsoft.com/office/powerpoint/2010/main" val="282041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xmlns="" id="{CD8975F5-1CB4-A747-AB2E-3A2D08124843}"/>
              </a:ext>
            </a:extLst>
          </p:cNvPr>
          <p:cNvSpPr txBox="1"/>
          <p:nvPr/>
        </p:nvSpPr>
        <p:spPr>
          <a:xfrm>
            <a:off x="1123671" y="1486208"/>
            <a:ext cx="10096714" cy="4955203"/>
          </a:xfrm>
          <a:prstGeom prst="rect">
            <a:avLst/>
          </a:prstGeom>
          <a:noFill/>
        </p:spPr>
        <p:txBody>
          <a:bodyPr wrap="square" rtlCol="0">
            <a:spAutoFit/>
          </a:bodyPr>
          <a:lstStyle/>
          <a:p>
            <a:pPr marL="171450" indent="-171450" algn="just">
              <a:spcBef>
                <a:spcPts val="600"/>
              </a:spcBef>
              <a:spcAft>
                <a:spcPts val="600"/>
              </a:spcAft>
              <a:buFont typeface="Arial" panose="020B0604020202020204" pitchFamily="34" charset="0"/>
              <a:buChar char="•"/>
            </a:pPr>
            <a:r>
              <a:rPr lang="es-MX" sz="1600" dirty="0">
                <a:latin typeface="Montserrat Medium" pitchFamily="2" charset="77"/>
                <a:ea typeface="MS PGothic" panose="020B0600070205080204" pitchFamily="34" charset="-128"/>
                <a:cs typeface="Calibri"/>
              </a:rPr>
              <a:t>Cambios constantes de las razones sociales a las que están afiliados los trabajadores.</a:t>
            </a:r>
          </a:p>
          <a:p>
            <a:pPr marL="171450" indent="-171450" algn="just">
              <a:spcBef>
                <a:spcPts val="600"/>
              </a:spcBef>
              <a:spcAft>
                <a:spcPts val="600"/>
              </a:spcAft>
              <a:buFont typeface="Arial" panose="020B0604020202020204" pitchFamily="34" charset="0"/>
              <a:buChar char="•"/>
            </a:pPr>
            <a:r>
              <a:rPr lang="es-MX" sz="1600" dirty="0">
                <a:latin typeface="Montserrat Medium" pitchFamily="2" charset="77"/>
                <a:ea typeface="MS PGothic" panose="020B0600070205080204" pitchFamily="34" charset="-128"/>
                <a:cs typeface="Calibri"/>
              </a:rPr>
              <a:t>Abaratamiento de las nóminas a costa del salario de los trabajadores y de las cotizaciones a la seguridad social.</a:t>
            </a:r>
          </a:p>
          <a:p>
            <a:pPr marL="171450" indent="-171450" algn="just">
              <a:spcBef>
                <a:spcPts val="600"/>
              </a:spcBef>
              <a:spcAft>
                <a:spcPts val="600"/>
              </a:spcAft>
              <a:buFont typeface="Arial" panose="020B0604020202020204" pitchFamily="34" charset="0"/>
              <a:buChar char="•"/>
            </a:pPr>
            <a:r>
              <a:rPr lang="es-MX" sz="1600" dirty="0">
                <a:latin typeface="Montserrat Medium" pitchFamily="2" charset="77"/>
                <a:ea typeface="MS PGothic" panose="020B0600070205080204" pitchFamily="34" charset="-128"/>
                <a:cs typeface="Calibri"/>
              </a:rPr>
              <a:t>Registros masivos de trabajadores con falsos salarios mínimos.</a:t>
            </a:r>
          </a:p>
          <a:p>
            <a:pPr marL="171450" indent="-171450" algn="just">
              <a:spcBef>
                <a:spcPts val="600"/>
              </a:spcBef>
              <a:spcAft>
                <a:spcPts val="600"/>
              </a:spcAft>
              <a:buFont typeface="Arial" panose="020B0604020202020204" pitchFamily="34" charset="0"/>
              <a:buChar char="•"/>
            </a:pPr>
            <a:r>
              <a:rPr lang="es-MX" sz="1600" dirty="0">
                <a:latin typeface="Montserrat Medium" pitchFamily="2" charset="77"/>
                <a:ea typeface="MS PGothic" panose="020B0600070205080204" pitchFamily="34" charset="-128"/>
                <a:cs typeface="Calibri"/>
              </a:rPr>
              <a:t>Violación de los siguientes derechos laborales: </a:t>
            </a:r>
          </a:p>
          <a:p>
            <a:pPr algn="just">
              <a:spcBef>
                <a:spcPts val="600"/>
              </a:spcBef>
              <a:spcAft>
                <a:spcPts val="600"/>
              </a:spcAft>
            </a:pPr>
            <a:endParaRPr lang="es-MX" sz="1600" dirty="0">
              <a:latin typeface="Montserrat Medium" pitchFamily="2" charset="77"/>
              <a:ea typeface="MS PGothic" panose="020B0600070205080204" pitchFamily="34" charset="-128"/>
              <a:cs typeface="Calibri"/>
            </a:endParaRPr>
          </a:p>
          <a:p>
            <a:pPr algn="just">
              <a:spcBef>
                <a:spcPts val="600"/>
              </a:spcBef>
              <a:spcAft>
                <a:spcPts val="600"/>
              </a:spcAft>
            </a:pPr>
            <a:endParaRPr lang="es-MX" sz="1600" dirty="0">
              <a:latin typeface="Montserrat Medium" pitchFamily="2" charset="77"/>
              <a:ea typeface="MS PGothic" panose="020B0600070205080204" pitchFamily="34" charset="-128"/>
              <a:cs typeface="Calibri"/>
            </a:endParaRPr>
          </a:p>
          <a:p>
            <a:pPr algn="just">
              <a:spcBef>
                <a:spcPts val="600"/>
              </a:spcBef>
              <a:spcAft>
                <a:spcPts val="600"/>
              </a:spcAft>
            </a:pPr>
            <a:endParaRPr lang="es-MX" sz="1600" dirty="0">
              <a:latin typeface="Montserrat Medium" pitchFamily="2" charset="77"/>
              <a:ea typeface="MS PGothic" panose="020B0600070205080204" pitchFamily="34" charset="-128"/>
              <a:cs typeface="Calibri"/>
            </a:endParaRPr>
          </a:p>
          <a:p>
            <a:pPr marL="171450" indent="-171450" algn="just">
              <a:spcBef>
                <a:spcPts val="600"/>
              </a:spcBef>
              <a:spcAft>
                <a:spcPts val="600"/>
              </a:spcAft>
              <a:buFont typeface="Arial" panose="020B0604020202020204" pitchFamily="34" charset="0"/>
              <a:buChar char="•"/>
            </a:pPr>
            <a:endParaRPr lang="es-MX" sz="1600" dirty="0">
              <a:latin typeface="Montserrat Medium" pitchFamily="2" charset="77"/>
              <a:ea typeface="MS PGothic" panose="020B0600070205080204" pitchFamily="34" charset="-128"/>
              <a:cs typeface="Calibri"/>
            </a:endParaRPr>
          </a:p>
          <a:p>
            <a:pPr marL="171450" indent="-171450" algn="just">
              <a:spcBef>
                <a:spcPts val="600"/>
              </a:spcBef>
              <a:spcAft>
                <a:spcPts val="600"/>
              </a:spcAft>
              <a:buFont typeface="Arial" panose="020B0604020202020204" pitchFamily="34" charset="0"/>
              <a:buChar char="•"/>
            </a:pPr>
            <a:r>
              <a:rPr lang="es-MX" sz="1600" dirty="0">
                <a:latin typeface="Montserrat Medium" pitchFamily="2" charset="77"/>
                <a:ea typeface="MS PGothic" panose="020B0600070205080204" pitchFamily="34" charset="-128"/>
                <a:cs typeface="Calibri"/>
              </a:rPr>
              <a:t>Precarización de los salarios, abuso al subsidio del salario mínimo, evasión del reparto de utilidades.</a:t>
            </a:r>
          </a:p>
          <a:p>
            <a:pPr marL="171450" indent="-171450" algn="just">
              <a:spcBef>
                <a:spcPts val="600"/>
              </a:spcBef>
              <a:spcAft>
                <a:spcPts val="600"/>
              </a:spcAft>
              <a:buFont typeface="Arial" panose="020B0604020202020204" pitchFamily="34" charset="0"/>
              <a:buChar char="•"/>
            </a:pPr>
            <a:r>
              <a:rPr lang="es-MX" sz="1600" dirty="0">
                <a:latin typeface="Montserrat Medium" pitchFamily="2" charset="77"/>
                <a:ea typeface="MS PGothic" panose="020B0600070205080204" pitchFamily="34" charset="-128"/>
                <a:cs typeface="Calibri"/>
              </a:rPr>
              <a:t>Quebranto a la hacienda pública.</a:t>
            </a:r>
          </a:p>
          <a:p>
            <a:pPr marL="171450" indent="-171450" algn="just">
              <a:spcBef>
                <a:spcPts val="600"/>
              </a:spcBef>
              <a:spcAft>
                <a:spcPts val="600"/>
              </a:spcAft>
              <a:buFont typeface="Arial" panose="020B0604020202020204" pitchFamily="34" charset="0"/>
              <a:buChar char="•"/>
            </a:pPr>
            <a:r>
              <a:rPr lang="es-MX" sz="1600" dirty="0">
                <a:latin typeface="Montserrat Medium" pitchFamily="2" charset="77"/>
                <a:ea typeface="MS PGothic" panose="020B0600070205080204" pitchFamily="34" charset="-128"/>
                <a:cs typeface="Calibri"/>
              </a:rPr>
              <a:t>Erosión del sistema de pensiones, del INFONAVIT y vulneración de la jubilación.</a:t>
            </a:r>
          </a:p>
          <a:p>
            <a:pPr algn="just">
              <a:spcBef>
                <a:spcPts val="600"/>
              </a:spcBef>
              <a:spcAft>
                <a:spcPts val="600"/>
              </a:spcAft>
            </a:pPr>
            <a:endParaRPr lang="es-MX" sz="1400" dirty="0">
              <a:latin typeface="Montserrat" panose="02000505000000020004" pitchFamily="2" charset="0"/>
            </a:endParaRPr>
          </a:p>
        </p:txBody>
      </p:sp>
      <p:sp>
        <p:nvSpPr>
          <p:cNvPr id="6" name="CuadroTexto 5">
            <a:extLst>
              <a:ext uri="{FF2B5EF4-FFF2-40B4-BE49-F238E27FC236}">
                <a16:creationId xmlns:a16="http://schemas.microsoft.com/office/drawing/2014/main" xmlns="" id="{4F24D2F9-B6A2-2B4D-8654-FA7B48BFD805}"/>
              </a:ext>
            </a:extLst>
          </p:cNvPr>
          <p:cNvSpPr txBox="1"/>
          <p:nvPr/>
        </p:nvSpPr>
        <p:spPr>
          <a:xfrm>
            <a:off x="1123671" y="54059"/>
            <a:ext cx="9507434" cy="1200329"/>
          </a:xfrm>
          <a:prstGeom prst="rect">
            <a:avLst/>
          </a:prstGeom>
          <a:noFill/>
        </p:spPr>
        <p:txBody>
          <a:bodyPr wrap="square" rtlCol="0" anchor="ctr">
            <a:spAutoFit/>
          </a:bodyPr>
          <a:lstStyle/>
          <a:p>
            <a:r>
              <a:rPr lang="es-ES_tradnl" sz="3600" b="1" spc="300" dirty="0" smtClean="0">
                <a:solidFill>
                  <a:srgbClr val="00B050"/>
                </a:solidFill>
                <a:latin typeface="Montserrat ExtraBold" pitchFamily="2" charset="77"/>
                <a:ea typeface="Montserrat ExtraBold"/>
                <a:cs typeface="Montserrat ExtraBold"/>
              </a:rPr>
              <a:t>CONSECUENCIAS DE LA SUBCONTRATACIÓN ABUSIVA</a:t>
            </a:r>
            <a:r>
              <a:rPr lang="es-ES_tradnl" sz="2400" b="1" spc="20" dirty="0" smtClean="0">
                <a:solidFill>
                  <a:srgbClr val="00B050"/>
                </a:solidFill>
                <a:latin typeface="Montserrat" pitchFamily="2" charset="77"/>
                <a:ea typeface="Montserrat SemiBold" charset="0"/>
                <a:cs typeface="Montserrat SemiBold" charset="0"/>
              </a:rPr>
              <a:t> </a:t>
            </a:r>
            <a:endParaRPr lang="es-ES_tradnl" sz="2400" b="1" spc="20" dirty="0">
              <a:solidFill>
                <a:srgbClr val="00B050"/>
              </a:solidFill>
              <a:latin typeface="Montserrat" pitchFamily="2" charset="77"/>
              <a:ea typeface="Montserrat SemiBold" charset="0"/>
              <a:cs typeface="Montserrat SemiBold" charset="0"/>
            </a:endParaRPr>
          </a:p>
        </p:txBody>
      </p:sp>
      <p:sp>
        <p:nvSpPr>
          <p:cNvPr id="7" name="CuadroTexto 6">
            <a:extLst>
              <a:ext uri="{FF2B5EF4-FFF2-40B4-BE49-F238E27FC236}">
                <a16:creationId xmlns:a16="http://schemas.microsoft.com/office/drawing/2014/main" xmlns="" id="{ECF429CD-1736-5941-966B-97C28D126D2D}"/>
              </a:ext>
            </a:extLst>
          </p:cNvPr>
          <p:cNvSpPr txBox="1"/>
          <p:nvPr/>
        </p:nvSpPr>
        <p:spPr>
          <a:xfrm>
            <a:off x="1636371" y="3423945"/>
            <a:ext cx="2876104" cy="1170534"/>
          </a:xfrm>
          <a:prstGeom prst="rect">
            <a:avLst/>
          </a:prstGeom>
          <a:noFill/>
        </p:spPr>
        <p:txBody>
          <a:bodyPr wrap="square" rtlCol="0">
            <a:spAutoFit/>
          </a:bodyPr>
          <a:lstStyle/>
          <a:p>
            <a:pPr marL="72000" indent="-108000">
              <a:spcBef>
                <a:spcPts val="600"/>
              </a:spcBef>
              <a:spcAft>
                <a:spcPts val="600"/>
              </a:spcAft>
              <a:buFont typeface="Arial" panose="020B0604020202020204" pitchFamily="34" charset="0"/>
              <a:buChar char="•"/>
            </a:pPr>
            <a:r>
              <a:rPr lang="es-MX" sz="1600" dirty="0">
                <a:latin typeface="Montserrat Medium" pitchFamily="2" charset="77"/>
                <a:ea typeface="MS PGothic" panose="020B0600070205080204" pitchFamily="34" charset="-128"/>
                <a:cs typeface="Calibri"/>
              </a:rPr>
              <a:t>Conocer al patrón</a:t>
            </a:r>
          </a:p>
          <a:p>
            <a:pPr marL="72000" indent="-108000">
              <a:spcBef>
                <a:spcPts val="600"/>
              </a:spcBef>
              <a:spcAft>
                <a:spcPts val="600"/>
              </a:spcAft>
              <a:buFont typeface="Arial" panose="020B0604020202020204" pitchFamily="34" charset="0"/>
              <a:buChar char="•"/>
            </a:pPr>
            <a:r>
              <a:rPr lang="es-MX" sz="1600" dirty="0">
                <a:latin typeface="Montserrat Medium" pitchFamily="2" charset="77"/>
                <a:ea typeface="MS PGothic" panose="020B0600070205080204" pitchFamily="34" charset="-128"/>
                <a:cs typeface="Calibri"/>
              </a:rPr>
              <a:t>Sindicalización</a:t>
            </a:r>
          </a:p>
          <a:p>
            <a:pPr marL="72000" indent="-108000">
              <a:spcBef>
                <a:spcPts val="600"/>
              </a:spcBef>
              <a:spcAft>
                <a:spcPts val="600"/>
              </a:spcAft>
              <a:buFont typeface="Arial" panose="020B0604020202020204" pitchFamily="34" charset="0"/>
              <a:buChar char="•"/>
            </a:pPr>
            <a:r>
              <a:rPr lang="es-MX" sz="1600" dirty="0">
                <a:latin typeface="Montserrat Medium" pitchFamily="2" charset="77"/>
                <a:ea typeface="MS PGothic" panose="020B0600070205080204" pitchFamily="34" charset="-128"/>
                <a:cs typeface="Calibri"/>
              </a:rPr>
              <a:t>Negociación Colectiva</a:t>
            </a:r>
          </a:p>
        </p:txBody>
      </p:sp>
      <p:sp>
        <p:nvSpPr>
          <p:cNvPr id="8" name="CuadroTexto 7">
            <a:extLst>
              <a:ext uri="{FF2B5EF4-FFF2-40B4-BE49-F238E27FC236}">
                <a16:creationId xmlns:a16="http://schemas.microsoft.com/office/drawing/2014/main" xmlns="" id="{5C2D08FA-A65E-9B4D-98A8-EDE8C7D5E037}"/>
              </a:ext>
            </a:extLst>
          </p:cNvPr>
          <p:cNvSpPr txBox="1"/>
          <p:nvPr/>
        </p:nvSpPr>
        <p:spPr>
          <a:xfrm>
            <a:off x="4604055" y="3423945"/>
            <a:ext cx="4569874" cy="1138773"/>
          </a:xfrm>
          <a:prstGeom prst="rect">
            <a:avLst/>
          </a:prstGeom>
          <a:noFill/>
        </p:spPr>
        <p:txBody>
          <a:bodyPr wrap="square" rtlCol="0">
            <a:spAutoFit/>
          </a:bodyPr>
          <a:lstStyle/>
          <a:p>
            <a:pPr marL="108000" indent="-108000">
              <a:spcBef>
                <a:spcPts val="600"/>
              </a:spcBef>
              <a:spcAft>
                <a:spcPts val="600"/>
              </a:spcAft>
              <a:buFont typeface="Arial" panose="020B0604020202020204" pitchFamily="34" charset="0"/>
              <a:buChar char="•"/>
            </a:pPr>
            <a:r>
              <a:rPr lang="es-MX" sz="1600" dirty="0">
                <a:latin typeface="Montserrat Medium" pitchFamily="2" charset="77"/>
                <a:ea typeface="MS PGothic" panose="020B0600070205080204" pitchFamily="34" charset="-128"/>
                <a:cs typeface="Calibri"/>
              </a:rPr>
              <a:t>Antigüedad</a:t>
            </a:r>
          </a:p>
          <a:p>
            <a:pPr marL="108000" indent="-108000">
              <a:spcBef>
                <a:spcPts val="600"/>
              </a:spcBef>
              <a:spcAft>
                <a:spcPts val="600"/>
              </a:spcAft>
              <a:buFont typeface="Arial" panose="020B0604020202020204" pitchFamily="34" charset="0"/>
              <a:buChar char="•"/>
            </a:pPr>
            <a:r>
              <a:rPr lang="es-MX" sz="1600" dirty="0">
                <a:latin typeface="Montserrat Medium" pitchFamily="2" charset="77"/>
                <a:ea typeface="MS PGothic" panose="020B0600070205080204" pitchFamily="34" charset="-128"/>
                <a:cs typeface="Calibri"/>
              </a:rPr>
              <a:t>Seguridad Social</a:t>
            </a:r>
          </a:p>
          <a:p>
            <a:pPr marL="108000" indent="-108000">
              <a:spcBef>
                <a:spcPts val="600"/>
              </a:spcBef>
              <a:spcAft>
                <a:spcPts val="600"/>
              </a:spcAft>
              <a:buFont typeface="Arial" panose="020B0604020202020204" pitchFamily="34" charset="0"/>
              <a:buChar char="•"/>
            </a:pPr>
            <a:r>
              <a:rPr lang="es-MX" sz="1600" dirty="0">
                <a:latin typeface="Montserrat Medium" pitchFamily="2" charset="77"/>
                <a:ea typeface="MS PGothic" panose="020B0600070205080204" pitchFamily="34" charset="-128"/>
                <a:cs typeface="Calibri"/>
              </a:rPr>
              <a:t>Indefensión ante despidos o quiebras</a:t>
            </a:r>
          </a:p>
        </p:txBody>
      </p:sp>
    </p:spTree>
    <p:extLst>
      <p:ext uri="{BB962C8B-B14F-4D97-AF65-F5344CB8AC3E}">
        <p14:creationId xmlns:p14="http://schemas.microsoft.com/office/powerpoint/2010/main" val="2913685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p:nvPr/>
        </p:nvSpPr>
        <p:spPr>
          <a:xfrm>
            <a:off x="1337972" y="1172860"/>
            <a:ext cx="9454524" cy="2677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b">
            <a:spAutoFit/>
          </a:bodyPr>
          <a:lstStyle>
            <a:lvl1pPr>
              <a:defRPr sz="4400" b="1" spc="300">
                <a:solidFill>
                  <a:srgbClr val="DDC9A3"/>
                </a:solidFill>
                <a:latin typeface="Montserrat ExtraBold"/>
                <a:ea typeface="Montserrat ExtraBold"/>
                <a:cs typeface="Montserrat ExtraBold"/>
                <a:sym typeface="Montserrat ExtraBold"/>
              </a:defRPr>
            </a:lvl1pPr>
          </a:lstStyle>
          <a:p>
            <a:r>
              <a:rPr lang="es-ES" sz="6000" b="0" dirty="0">
                <a:solidFill>
                  <a:srgbClr val="00B050"/>
                </a:solidFill>
                <a:latin typeface="Montserrat" pitchFamily="2" charset="77"/>
              </a:rPr>
              <a:t>REFORMA </a:t>
            </a:r>
          </a:p>
          <a:p>
            <a:r>
              <a:rPr lang="es-ES" sz="6000" b="0" dirty="0">
                <a:solidFill>
                  <a:srgbClr val="00B050"/>
                </a:solidFill>
                <a:latin typeface="Montserrat" pitchFamily="2" charset="77"/>
              </a:rPr>
              <a:t>EN MATERIA DE</a:t>
            </a:r>
            <a:r>
              <a:rPr lang="es-ES" sz="4800" b="0" dirty="0">
                <a:solidFill>
                  <a:srgbClr val="00B050"/>
                </a:solidFill>
                <a:latin typeface="Montserrat" pitchFamily="2" charset="77"/>
              </a:rPr>
              <a:t> </a:t>
            </a:r>
            <a:r>
              <a:rPr lang="es-ES" sz="4800" dirty="0">
                <a:solidFill>
                  <a:srgbClr val="00B050"/>
                </a:solidFill>
              </a:rPr>
              <a:t>SUBCONTRATACIÓN</a:t>
            </a:r>
            <a:endParaRPr sz="4800" dirty="0">
              <a:solidFill>
                <a:srgbClr val="00B050"/>
              </a:solidFill>
            </a:endParaRPr>
          </a:p>
        </p:txBody>
      </p:sp>
      <p:sp>
        <p:nvSpPr>
          <p:cNvPr id="4" name="Marcador de texto 2">
            <a:extLst>
              <a:ext uri="{FF2B5EF4-FFF2-40B4-BE49-F238E27FC236}">
                <a16:creationId xmlns:a16="http://schemas.microsoft.com/office/drawing/2014/main" xmlns="" id="{036651F9-3A25-9041-9507-DEC40B0106E9}"/>
              </a:ext>
            </a:extLst>
          </p:cNvPr>
          <p:cNvSpPr txBox="1">
            <a:spLocks/>
          </p:cNvSpPr>
          <p:nvPr/>
        </p:nvSpPr>
        <p:spPr bwMode="auto">
          <a:xfrm>
            <a:off x="1337972" y="3964603"/>
            <a:ext cx="8880366" cy="823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nSpc>
                <a:spcPct val="90000"/>
              </a:lnSpc>
              <a:spcBef>
                <a:spcPts val="1000"/>
              </a:spcBef>
            </a:pPr>
            <a:r>
              <a:rPr lang="es-ES" b="1" dirty="0">
                <a:latin typeface="Montserrat SemiBold" pitchFamily="2" charset="77"/>
                <a:cs typeface="Calibri"/>
              </a:rPr>
              <a:t>La reforma fue publicada el 23 de Abril de 2021</a:t>
            </a:r>
            <a:endParaRPr lang="es-ES" altLang="es-MX" b="1" dirty="0">
              <a:latin typeface="Montserrat SemiBold" pitchFamily="2" charset="77"/>
              <a:ea typeface="MS PGothic"/>
            </a:endParaRPr>
          </a:p>
        </p:txBody>
      </p:sp>
      <p:sp>
        <p:nvSpPr>
          <p:cNvPr id="6" name="Marcador de texto 2">
            <a:extLst>
              <a:ext uri="{FF2B5EF4-FFF2-40B4-BE49-F238E27FC236}">
                <a16:creationId xmlns:a16="http://schemas.microsoft.com/office/drawing/2014/main" xmlns="" id="{3FF29C66-505F-B74D-AA91-A8C7835CF9CC}"/>
              </a:ext>
            </a:extLst>
          </p:cNvPr>
          <p:cNvSpPr txBox="1">
            <a:spLocks/>
          </p:cNvSpPr>
          <p:nvPr/>
        </p:nvSpPr>
        <p:spPr bwMode="auto">
          <a:xfrm>
            <a:off x="1337972" y="4376414"/>
            <a:ext cx="9454524" cy="3228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285750" indent="-285750">
              <a:spcBef>
                <a:spcPts val="1000"/>
              </a:spcBef>
              <a:buFont typeface="Arial" panose="020B0604020202020204" pitchFamily="34" charset="0"/>
              <a:buChar char="•"/>
            </a:pPr>
            <a:r>
              <a:rPr lang="es-ES" sz="1700" dirty="0" smtClean="0">
                <a:latin typeface="Montserrat Medium" pitchFamily="2" charset="77"/>
                <a:cs typeface="Calibri"/>
              </a:rPr>
              <a:t>Las </a:t>
            </a:r>
            <a:r>
              <a:rPr lang="es-ES" sz="1700" dirty="0">
                <a:latin typeface="Montserrat Medium" pitchFamily="2" charset="77"/>
                <a:cs typeface="Calibri"/>
              </a:rPr>
              <a:t>empresas contratantes tenían de plazo hasta el 1 de </a:t>
            </a:r>
            <a:r>
              <a:rPr lang="es-ES" sz="1700" dirty="0" smtClean="0">
                <a:latin typeface="Montserrat Medium" pitchFamily="2" charset="77"/>
                <a:cs typeface="Calibri"/>
              </a:rPr>
              <a:t>septiembre de 2021 </a:t>
            </a:r>
            <a:r>
              <a:rPr lang="es-ES" sz="1700" dirty="0">
                <a:latin typeface="Montserrat Medium" pitchFamily="2" charset="77"/>
                <a:cs typeface="Calibri"/>
              </a:rPr>
              <a:t>para transferir el personal subcontratado a sus plantillas.</a:t>
            </a:r>
          </a:p>
          <a:p>
            <a:pPr marL="285750" indent="-285750">
              <a:spcBef>
                <a:spcPts val="1000"/>
              </a:spcBef>
              <a:buFont typeface="Arial" panose="020B0604020202020204" pitchFamily="34" charset="0"/>
              <a:buChar char="•"/>
            </a:pPr>
            <a:r>
              <a:rPr lang="es-ES" sz="1700" dirty="0">
                <a:latin typeface="Montserrat Medium" pitchFamily="2" charset="77"/>
                <a:cs typeface="Calibri"/>
              </a:rPr>
              <a:t>Las empresas que prestan servicios u obras especializadas tenían de plazo para registrarse ante el REPSE </a:t>
            </a:r>
            <a:r>
              <a:rPr lang="es-ES" sz="1700" dirty="0" smtClean="0">
                <a:latin typeface="Montserrat Medium" pitchFamily="2" charset="77"/>
                <a:cs typeface="Calibri"/>
              </a:rPr>
              <a:t>hasta el </a:t>
            </a:r>
            <a:r>
              <a:rPr lang="es-ES" sz="1700" dirty="0">
                <a:latin typeface="Montserrat Medium" pitchFamily="2" charset="77"/>
                <a:cs typeface="Calibri"/>
              </a:rPr>
              <a:t>1 de </a:t>
            </a:r>
            <a:r>
              <a:rPr lang="es-ES" sz="1700" dirty="0" smtClean="0">
                <a:latin typeface="Montserrat Medium" pitchFamily="2" charset="77"/>
                <a:cs typeface="Calibri"/>
              </a:rPr>
              <a:t>septiembre de 2021. </a:t>
            </a:r>
            <a:endParaRPr lang="es-ES" sz="1700" dirty="0">
              <a:latin typeface="Montserrat Medium" pitchFamily="2" charset="77"/>
              <a:cs typeface="Calibri"/>
            </a:endParaRPr>
          </a:p>
        </p:txBody>
      </p:sp>
    </p:spTree>
    <p:extLst>
      <p:ext uri="{BB962C8B-B14F-4D97-AF65-F5344CB8AC3E}">
        <p14:creationId xmlns:p14="http://schemas.microsoft.com/office/powerpoint/2010/main" val="2460220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xmlns="" id="{D8CEA549-A785-944B-A4EC-4ADC9C9FD16D}"/>
              </a:ext>
            </a:extLst>
          </p:cNvPr>
          <p:cNvSpPr txBox="1">
            <a:spLocks/>
          </p:cNvSpPr>
          <p:nvPr/>
        </p:nvSpPr>
        <p:spPr>
          <a:xfrm>
            <a:off x="802778" y="0"/>
            <a:ext cx="11020027" cy="1256696"/>
          </a:xfrm>
          <a:prstGeom prst="rect">
            <a:avLst/>
          </a:prstGeom>
        </p:spPr>
        <p:txBody>
          <a:bodyPr anchor="b">
            <a:noAutofit/>
          </a:bodyPr>
          <a:lstStyle>
            <a:lvl1pPr algn="ctr" defTabSz="914400" rtl="0" eaLnBrk="1" latinLnBrk="0" hangingPunct="1">
              <a:lnSpc>
                <a:spcPct val="90000"/>
              </a:lnSpc>
              <a:spcBef>
                <a:spcPct val="0"/>
              </a:spcBef>
              <a:buNone/>
              <a:defRPr sz="4400" b="1" i="0" kern="1200">
                <a:solidFill>
                  <a:srgbClr val="BC945A"/>
                </a:solidFill>
                <a:latin typeface="Montserrat SemiBold" pitchFamily="2" charset="77"/>
                <a:ea typeface="+mj-ea"/>
                <a:cs typeface="+mj-cs"/>
              </a:defRPr>
            </a:lvl1pPr>
          </a:lstStyle>
          <a:p>
            <a:pPr algn="l"/>
            <a:r>
              <a:rPr lang="es-ES" sz="3700" spc="300" dirty="0" smtClean="0">
                <a:solidFill>
                  <a:srgbClr val="00B050"/>
                </a:solidFill>
                <a:latin typeface="Montserrat ExtraBold" pitchFamily="2" charset="77"/>
                <a:sym typeface="Montserrat ExtraBold"/>
              </a:rPr>
              <a:t>LA </a:t>
            </a:r>
            <a:r>
              <a:rPr lang="es-ES" sz="3700" spc="300" dirty="0">
                <a:solidFill>
                  <a:srgbClr val="00B050"/>
                </a:solidFill>
                <a:latin typeface="Montserrat ExtraBold" pitchFamily="2" charset="77"/>
                <a:sym typeface="Montserrat ExtraBold"/>
              </a:rPr>
              <a:t>REFORMA EN MATERIA </a:t>
            </a:r>
          </a:p>
          <a:p>
            <a:pPr algn="l"/>
            <a:r>
              <a:rPr lang="es-ES" sz="3700" spc="300" dirty="0">
                <a:solidFill>
                  <a:srgbClr val="00B050"/>
                </a:solidFill>
                <a:latin typeface="Montserrat ExtraBold" pitchFamily="2" charset="77"/>
                <a:sym typeface="Montserrat ExtraBold"/>
              </a:rPr>
              <a:t>DE SUBCONTRATACIÓN </a:t>
            </a:r>
          </a:p>
        </p:txBody>
      </p:sp>
      <p:sp>
        <p:nvSpPr>
          <p:cNvPr id="5" name="Rectángulo 4">
            <a:extLst>
              <a:ext uri="{FF2B5EF4-FFF2-40B4-BE49-F238E27FC236}">
                <a16:creationId xmlns:a16="http://schemas.microsoft.com/office/drawing/2014/main" xmlns="" id="{E06828E5-F79C-5E40-AFD2-4D581507B3C3}"/>
              </a:ext>
            </a:extLst>
          </p:cNvPr>
          <p:cNvSpPr/>
          <p:nvPr/>
        </p:nvSpPr>
        <p:spPr>
          <a:xfrm>
            <a:off x="802778" y="1393264"/>
            <a:ext cx="10788208" cy="5890843"/>
          </a:xfrm>
          <a:prstGeom prst="rect">
            <a:avLst/>
          </a:prstGeom>
        </p:spPr>
        <p:txBody>
          <a:bodyPr wrap="square" lIns="91440" tIns="45720" rIns="91440" bIns="45720" anchor="t">
            <a:spAutoFit/>
          </a:bodyPr>
          <a:lstStyle/>
          <a:p>
            <a:pPr marL="457200" indent="-457200" algn="just" fontAlgn="base">
              <a:lnSpc>
                <a:spcPct val="90000"/>
              </a:lnSpc>
              <a:buFont typeface="+mj-lt"/>
              <a:buAutoNum type="arabicPeriod"/>
            </a:pPr>
            <a:r>
              <a:rPr lang="es-MX" sz="2400" dirty="0">
                <a:latin typeface="Montserrat Medium" pitchFamily="2" charset="77"/>
              </a:rPr>
              <a:t>Se prohíbe la subcontratación de </a:t>
            </a:r>
            <a:r>
              <a:rPr lang="es-MX" sz="2400" dirty="0" smtClean="0">
                <a:latin typeface="Montserrat Medium" pitchFamily="2" charset="77"/>
              </a:rPr>
              <a:t>personal</a:t>
            </a:r>
          </a:p>
          <a:p>
            <a:pPr marL="457200" indent="-457200" algn="just" fontAlgn="base">
              <a:lnSpc>
                <a:spcPct val="90000"/>
              </a:lnSpc>
              <a:buFont typeface="+mj-lt"/>
              <a:buAutoNum type="arabicPeriod"/>
            </a:pPr>
            <a:r>
              <a:rPr lang="es-MX" sz="2400" dirty="0" smtClean="0">
                <a:latin typeface="Montserrat Medium" pitchFamily="2" charset="77"/>
              </a:rPr>
              <a:t>Se </a:t>
            </a:r>
            <a:r>
              <a:rPr lang="es-MX" sz="2400" dirty="0">
                <a:latin typeface="Montserrat Medium" pitchFamily="2" charset="77"/>
              </a:rPr>
              <a:t>permite la subcontratación de servicios y obras especializadas que no formen parte del objeto </a:t>
            </a:r>
            <a:r>
              <a:rPr lang="es-MX" sz="2400" dirty="0" smtClean="0">
                <a:latin typeface="Montserrat Medium" pitchFamily="2" charset="77"/>
              </a:rPr>
              <a:t>social</a:t>
            </a:r>
          </a:p>
          <a:p>
            <a:pPr marL="457200" indent="-457200" algn="just" fontAlgn="base">
              <a:lnSpc>
                <a:spcPct val="90000"/>
              </a:lnSpc>
              <a:buFont typeface="+mj-lt"/>
              <a:buAutoNum type="arabicPeriod"/>
            </a:pPr>
            <a:r>
              <a:rPr lang="es-MX" sz="2400" dirty="0" smtClean="0">
                <a:latin typeface="Montserrat Medium" pitchFamily="2" charset="77"/>
              </a:rPr>
              <a:t>Registro </a:t>
            </a:r>
            <a:r>
              <a:rPr lang="es-MX" sz="2400" dirty="0">
                <a:latin typeface="Montserrat Medium" pitchFamily="2" charset="77"/>
              </a:rPr>
              <a:t>obligatorio de empresas de subcontratación especializada ante la STPS, previa acreditación de su especialidad y el cumplimiento de sus obligaciones fiscales y de seguridad </a:t>
            </a:r>
            <a:r>
              <a:rPr lang="es-MX" sz="2400" dirty="0" smtClean="0">
                <a:latin typeface="Montserrat Medium" pitchFamily="2" charset="77"/>
              </a:rPr>
              <a:t>social</a:t>
            </a:r>
          </a:p>
          <a:p>
            <a:pPr marL="457200" indent="-457200" algn="just" fontAlgn="base">
              <a:lnSpc>
                <a:spcPct val="90000"/>
              </a:lnSpc>
              <a:buFont typeface="+mj-lt"/>
              <a:buAutoNum type="arabicPeriod"/>
            </a:pPr>
            <a:r>
              <a:rPr lang="es-MX" sz="2400" dirty="0" smtClean="0">
                <a:latin typeface="Montserrat Medium" pitchFamily="2" charset="77"/>
              </a:rPr>
              <a:t>Las </a:t>
            </a:r>
            <a:r>
              <a:rPr lang="es-MX" sz="2400" dirty="0">
                <a:latin typeface="Montserrat Medium" pitchFamily="2" charset="77"/>
              </a:rPr>
              <a:t>empresas que reciban los servicios especializados deberán responder frente a los trabajadores en caso de </a:t>
            </a:r>
            <a:r>
              <a:rPr lang="es-MX" sz="2400" dirty="0" smtClean="0">
                <a:latin typeface="Montserrat Medium" pitchFamily="2" charset="77"/>
              </a:rPr>
              <a:t>incumplimiento</a:t>
            </a:r>
          </a:p>
          <a:p>
            <a:pPr marL="457200" indent="-457200" algn="just" fontAlgn="base">
              <a:lnSpc>
                <a:spcPct val="90000"/>
              </a:lnSpc>
              <a:buFont typeface="+mj-lt"/>
              <a:buAutoNum type="arabicPeriod"/>
            </a:pPr>
            <a:r>
              <a:rPr lang="es-MX" sz="2400" dirty="0" smtClean="0">
                <a:latin typeface="Montserrat Medium" pitchFamily="2" charset="77"/>
              </a:rPr>
              <a:t>Para </a:t>
            </a:r>
            <a:r>
              <a:rPr lang="es-MX" sz="2400" dirty="0">
                <a:latin typeface="Montserrat Medium" pitchFamily="2" charset="77"/>
              </a:rPr>
              <a:t>evitar simulación y defraudación fiscal, se homologan los criterios del Código Fiscal, de la Ley del ISR y la del IVA con la Ley Federal del </a:t>
            </a:r>
            <a:r>
              <a:rPr lang="es-MX" sz="2400" dirty="0" smtClean="0">
                <a:latin typeface="Montserrat Medium" pitchFamily="2" charset="77"/>
              </a:rPr>
              <a:t>Trabajo</a:t>
            </a:r>
          </a:p>
          <a:p>
            <a:pPr marL="457200" indent="-457200" algn="just" fontAlgn="base">
              <a:lnSpc>
                <a:spcPct val="90000"/>
              </a:lnSpc>
              <a:buFont typeface="+mj-lt"/>
              <a:buAutoNum type="arabicPeriod"/>
            </a:pPr>
            <a:r>
              <a:rPr lang="es-MX" sz="2400" dirty="0" smtClean="0">
                <a:latin typeface="Montserrat Medium" pitchFamily="2" charset="77"/>
              </a:rPr>
              <a:t>Se endurecen las sanciones para el caso de incumplimiento.</a:t>
            </a:r>
          </a:p>
          <a:p>
            <a:pPr marL="457200" indent="-457200" algn="just" fontAlgn="base">
              <a:lnSpc>
                <a:spcPct val="90000"/>
              </a:lnSpc>
              <a:buFont typeface="+mj-lt"/>
              <a:buAutoNum type="arabicPeriod"/>
            </a:pPr>
            <a:r>
              <a:rPr lang="es-MX" sz="2400" dirty="0" smtClean="0">
                <a:latin typeface="Montserrat Medium" pitchFamily="2" charset="77"/>
              </a:rPr>
              <a:t>Se reforma la Ley Federal de los Trabajadores al Servicio del Estado, para que en el Gobierno Federal ya no exista la subcontratación de personal. Se iniciará un proceso de diagnóstico en las dependencias de la Administración Pública para regularizar al personal subcontratado.</a:t>
            </a:r>
          </a:p>
          <a:p>
            <a:pPr marL="457200" indent="-457200" algn="just" fontAlgn="base">
              <a:lnSpc>
                <a:spcPct val="90000"/>
              </a:lnSpc>
              <a:buFont typeface="+mj-lt"/>
              <a:buAutoNum type="arabicPeriod"/>
            </a:pPr>
            <a:endParaRPr lang="es-ES" sz="2400" dirty="0" smtClean="0">
              <a:latin typeface="Montserrat Medium" pitchFamily="2" charset="77"/>
            </a:endParaRPr>
          </a:p>
          <a:p>
            <a:pPr marL="457200" indent="-457200" algn="just" fontAlgn="base">
              <a:lnSpc>
                <a:spcPct val="90000"/>
              </a:lnSpc>
              <a:buFont typeface="+mj-lt"/>
              <a:buAutoNum type="arabicPeriod"/>
            </a:pPr>
            <a:endParaRPr lang="es-ES" sz="2400" dirty="0">
              <a:latin typeface="Montserrat Medium" pitchFamily="2" charset="77"/>
            </a:endParaRPr>
          </a:p>
        </p:txBody>
      </p:sp>
    </p:spTree>
    <p:extLst>
      <p:ext uri="{BB962C8B-B14F-4D97-AF65-F5344CB8AC3E}">
        <p14:creationId xmlns:p14="http://schemas.microsoft.com/office/powerpoint/2010/main" val="1032603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064653" y="285361"/>
            <a:ext cx="8710412" cy="830997"/>
          </a:xfrm>
          <a:prstGeom prst="rect">
            <a:avLst/>
          </a:prstGeom>
        </p:spPr>
        <p:txBody>
          <a:bodyPr wrap="square">
            <a:spAutoFit/>
          </a:bodyPr>
          <a:lstStyle/>
          <a:p>
            <a:r>
              <a:rPr lang="es-ES" sz="2400" spc="300" dirty="0" smtClean="0">
                <a:solidFill>
                  <a:srgbClr val="00B050"/>
                </a:solidFill>
                <a:latin typeface="Montserrat ExtraBold" pitchFamily="2" charset="77"/>
                <a:sym typeface="Montserrat ExtraBold"/>
              </a:rPr>
              <a:t>EJEMPLO 1: </a:t>
            </a:r>
            <a:r>
              <a:rPr lang="es-MX" sz="2400" b="1" u="sng" dirty="0">
                <a:solidFill>
                  <a:srgbClr val="00B050"/>
                </a:solidFill>
              </a:rPr>
              <a:t>Una cuadrilla de corte de aguacate.</a:t>
            </a:r>
          </a:p>
          <a:p>
            <a:endParaRPr lang="es-ES" sz="2400" spc="300" dirty="0">
              <a:solidFill>
                <a:srgbClr val="00B050"/>
              </a:solidFill>
              <a:latin typeface="Montserrat ExtraBold" pitchFamily="2" charset="77"/>
              <a:sym typeface="Montserrat ExtraBold"/>
            </a:endParaRPr>
          </a:p>
        </p:txBody>
      </p:sp>
      <p:sp>
        <p:nvSpPr>
          <p:cNvPr id="5" name="CuadroTexto 4"/>
          <p:cNvSpPr txBox="1"/>
          <p:nvPr/>
        </p:nvSpPr>
        <p:spPr>
          <a:xfrm>
            <a:off x="1064653" y="1068946"/>
            <a:ext cx="9805116" cy="2031325"/>
          </a:xfrm>
          <a:prstGeom prst="rect">
            <a:avLst/>
          </a:prstGeom>
          <a:noFill/>
        </p:spPr>
        <p:txBody>
          <a:bodyPr wrap="square" rtlCol="0">
            <a:spAutoFit/>
          </a:bodyPr>
          <a:lstStyle/>
          <a:p>
            <a:endParaRPr lang="es-MX" dirty="0"/>
          </a:p>
          <a:p>
            <a:r>
              <a:rPr lang="es-MX" dirty="0" smtClean="0"/>
              <a:t>La cuadrilla deberá de estar contratada obligatoria y formalmente por un patrón, el cual solo puede ser el dueño del Huerto donde se esta cortando el aguacate o bien el Empaque que mando a realizar el corte. </a:t>
            </a:r>
          </a:p>
          <a:p>
            <a:endParaRPr lang="es-MX" dirty="0"/>
          </a:p>
          <a:p>
            <a:r>
              <a:rPr lang="es-MX" dirty="0" smtClean="0"/>
              <a:t>Si la cuadrilla de corte es personal contratado por el Empaque, dicho empaque deberá de estar registrado ante el REPSE</a:t>
            </a:r>
            <a:endParaRPr lang="es-MX" dirty="0"/>
          </a:p>
        </p:txBody>
      </p:sp>
      <p:sp>
        <p:nvSpPr>
          <p:cNvPr id="6" name="Rectángulo 5"/>
          <p:cNvSpPr/>
          <p:nvPr/>
        </p:nvSpPr>
        <p:spPr>
          <a:xfrm>
            <a:off x="1064653" y="3745356"/>
            <a:ext cx="8710412" cy="830997"/>
          </a:xfrm>
          <a:prstGeom prst="rect">
            <a:avLst/>
          </a:prstGeom>
        </p:spPr>
        <p:txBody>
          <a:bodyPr wrap="square">
            <a:spAutoFit/>
          </a:bodyPr>
          <a:lstStyle/>
          <a:p>
            <a:r>
              <a:rPr lang="es-ES" sz="2400" spc="300" dirty="0" smtClean="0">
                <a:solidFill>
                  <a:srgbClr val="00B050"/>
                </a:solidFill>
                <a:latin typeface="Montserrat ExtraBold" pitchFamily="2" charset="77"/>
                <a:sym typeface="Montserrat ExtraBold"/>
              </a:rPr>
              <a:t>EJEMPLO 2: </a:t>
            </a:r>
            <a:r>
              <a:rPr lang="es-ES" sz="2400" b="1" u="sng" dirty="0">
                <a:solidFill>
                  <a:srgbClr val="00B050"/>
                </a:solidFill>
                <a:sym typeface="Montserrat ExtraBold"/>
              </a:rPr>
              <a:t>Personal que fumiga una Huerta de </a:t>
            </a:r>
            <a:r>
              <a:rPr lang="es-ES" sz="2400" b="1" u="sng" dirty="0" smtClean="0">
                <a:solidFill>
                  <a:srgbClr val="00B050"/>
                </a:solidFill>
                <a:sym typeface="Montserrat ExtraBold"/>
              </a:rPr>
              <a:t>aguacate</a:t>
            </a:r>
            <a:endParaRPr lang="es-MX" sz="2400" b="1" u="sng" dirty="0">
              <a:solidFill>
                <a:srgbClr val="00B050"/>
              </a:solidFill>
            </a:endParaRPr>
          </a:p>
          <a:p>
            <a:endParaRPr lang="es-ES" sz="2400" spc="300" dirty="0">
              <a:solidFill>
                <a:srgbClr val="00B050"/>
              </a:solidFill>
              <a:latin typeface="Montserrat ExtraBold" pitchFamily="2" charset="77"/>
              <a:sym typeface="Montserrat ExtraBold"/>
            </a:endParaRPr>
          </a:p>
        </p:txBody>
      </p:sp>
      <p:sp>
        <p:nvSpPr>
          <p:cNvPr id="7" name="CuadroTexto 6"/>
          <p:cNvSpPr txBox="1"/>
          <p:nvPr/>
        </p:nvSpPr>
        <p:spPr>
          <a:xfrm>
            <a:off x="1064653" y="4205775"/>
            <a:ext cx="9805116" cy="2031325"/>
          </a:xfrm>
          <a:prstGeom prst="rect">
            <a:avLst/>
          </a:prstGeom>
          <a:noFill/>
        </p:spPr>
        <p:txBody>
          <a:bodyPr wrap="square" rtlCol="0">
            <a:spAutoFit/>
          </a:bodyPr>
          <a:lstStyle/>
          <a:p>
            <a:endParaRPr lang="es-MX" dirty="0"/>
          </a:p>
          <a:p>
            <a:r>
              <a:rPr lang="es-MX" dirty="0" smtClean="0"/>
              <a:t>El personal que fumiga deberá de estar contratada obligatoria y formalmente por un patrón, el cual sólo puede ser el dueño del Huerto donde se está fumigando o bien una empresa que dentro de su actividad económica este estipulada la fumigación. </a:t>
            </a:r>
          </a:p>
          <a:p>
            <a:endParaRPr lang="es-MX" dirty="0"/>
          </a:p>
          <a:p>
            <a:r>
              <a:rPr lang="es-MX" dirty="0" smtClean="0"/>
              <a:t>Si el personal que fumiga es de una empresa que se contrató para esta actividad, dicha empresa deberá de estar registrado ante el REPSE</a:t>
            </a:r>
            <a:endParaRPr lang="es-MX" dirty="0"/>
          </a:p>
        </p:txBody>
      </p:sp>
    </p:spTree>
    <p:extLst>
      <p:ext uri="{BB962C8B-B14F-4D97-AF65-F5344CB8AC3E}">
        <p14:creationId xmlns:p14="http://schemas.microsoft.com/office/powerpoint/2010/main" val="629356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xmlns="" id="{D8CEA549-A785-944B-A4EC-4ADC9C9FD16D}"/>
              </a:ext>
            </a:extLst>
          </p:cNvPr>
          <p:cNvSpPr txBox="1">
            <a:spLocks/>
          </p:cNvSpPr>
          <p:nvPr/>
        </p:nvSpPr>
        <p:spPr>
          <a:xfrm>
            <a:off x="802778" y="0"/>
            <a:ext cx="11020027" cy="1256696"/>
          </a:xfrm>
          <a:prstGeom prst="rect">
            <a:avLst/>
          </a:prstGeom>
        </p:spPr>
        <p:txBody>
          <a:bodyPr anchor="b">
            <a:noAutofit/>
          </a:bodyPr>
          <a:lstStyle>
            <a:lvl1pPr algn="ctr" defTabSz="914400" rtl="0" eaLnBrk="1" latinLnBrk="0" hangingPunct="1">
              <a:lnSpc>
                <a:spcPct val="90000"/>
              </a:lnSpc>
              <a:spcBef>
                <a:spcPct val="0"/>
              </a:spcBef>
              <a:buNone/>
              <a:defRPr sz="4400" b="1" i="0" kern="1200">
                <a:solidFill>
                  <a:srgbClr val="BC945A"/>
                </a:solidFill>
                <a:latin typeface="Montserrat SemiBold" pitchFamily="2" charset="77"/>
                <a:ea typeface="+mj-ea"/>
                <a:cs typeface="+mj-cs"/>
              </a:defRPr>
            </a:lvl1pPr>
          </a:lstStyle>
          <a:p>
            <a:pPr algn="l"/>
            <a:r>
              <a:rPr lang="es-ES" sz="3700" spc="300" dirty="0">
                <a:solidFill>
                  <a:srgbClr val="00B050"/>
                </a:solidFill>
                <a:latin typeface="Montserrat ExtraBold" pitchFamily="2" charset="77"/>
                <a:sym typeface="Montserrat ExtraBold"/>
              </a:rPr>
              <a:t>¿</a:t>
            </a:r>
            <a:r>
              <a:rPr lang="es-ES" sz="3700" spc="300" dirty="0" smtClean="0">
                <a:solidFill>
                  <a:srgbClr val="00B050"/>
                </a:solidFill>
                <a:latin typeface="Montserrat ExtraBold" pitchFamily="2" charset="77"/>
                <a:sym typeface="Montserrat ExtraBold"/>
              </a:rPr>
              <a:t>Qué es el REPSE ?</a:t>
            </a:r>
            <a:endParaRPr lang="es-ES" sz="3700" spc="300" dirty="0">
              <a:solidFill>
                <a:srgbClr val="00B050"/>
              </a:solidFill>
              <a:latin typeface="Montserrat ExtraBold" pitchFamily="2" charset="77"/>
              <a:sym typeface="Montserrat ExtraBold"/>
            </a:endParaRPr>
          </a:p>
        </p:txBody>
      </p:sp>
      <p:sp>
        <p:nvSpPr>
          <p:cNvPr id="5" name="CuadroTexto 4"/>
          <p:cNvSpPr txBox="1"/>
          <p:nvPr/>
        </p:nvSpPr>
        <p:spPr>
          <a:xfrm>
            <a:off x="1038895" y="1317998"/>
            <a:ext cx="9805116" cy="646331"/>
          </a:xfrm>
          <a:prstGeom prst="rect">
            <a:avLst/>
          </a:prstGeom>
          <a:noFill/>
        </p:spPr>
        <p:txBody>
          <a:bodyPr wrap="square" rtlCol="0">
            <a:spAutoFit/>
          </a:bodyPr>
          <a:lstStyle/>
          <a:p>
            <a:endParaRPr lang="es-MX" dirty="0"/>
          </a:p>
          <a:p>
            <a:r>
              <a:rPr lang="es-MX" dirty="0" smtClean="0"/>
              <a:t>El REPSE es el Registro de Prestadores de Servicio Especializados u Obras Especializadas.</a:t>
            </a:r>
            <a:endParaRPr lang="es-MX" dirty="0"/>
          </a:p>
        </p:txBody>
      </p:sp>
      <p:pic>
        <p:nvPicPr>
          <p:cNvPr id="6" name="Imagen 5"/>
          <p:cNvPicPr>
            <a:picLocks noChangeAspect="1"/>
          </p:cNvPicPr>
          <p:nvPr/>
        </p:nvPicPr>
        <p:blipFill>
          <a:blip r:embed="rId2"/>
          <a:stretch>
            <a:fillRect/>
          </a:stretch>
        </p:blipFill>
        <p:spPr>
          <a:xfrm>
            <a:off x="4469703" y="2671964"/>
            <a:ext cx="3686175" cy="3600450"/>
          </a:xfrm>
          <a:prstGeom prst="rect">
            <a:avLst/>
          </a:prstGeom>
        </p:spPr>
      </p:pic>
    </p:spTree>
    <p:extLst>
      <p:ext uri="{BB962C8B-B14F-4D97-AF65-F5344CB8AC3E}">
        <p14:creationId xmlns:p14="http://schemas.microsoft.com/office/powerpoint/2010/main" val="1480187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abrir"/>
          <p:cNvSpPr>
            <a:spLocks noChangeAspect="1" noChangeArrowheads="1"/>
          </p:cNvSpPr>
          <p:nvPr/>
        </p:nvSpPr>
        <p:spPr bwMode="auto">
          <a:xfrm>
            <a:off x="1887538" y="-7016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Rectángulo 5"/>
          <p:cNvSpPr/>
          <p:nvPr/>
        </p:nvSpPr>
        <p:spPr>
          <a:xfrm>
            <a:off x="759853" y="231820"/>
            <a:ext cx="11269014" cy="6370975"/>
          </a:xfrm>
          <a:prstGeom prst="rect">
            <a:avLst/>
          </a:prstGeom>
        </p:spPr>
        <p:txBody>
          <a:bodyPr wrap="square">
            <a:spAutoFit/>
          </a:bodyPr>
          <a:lstStyle/>
          <a:p>
            <a:pPr lvl="0" fontAlgn="base">
              <a:spcBef>
                <a:spcPct val="0"/>
              </a:spcBef>
              <a:spcAft>
                <a:spcPct val="0"/>
              </a:spcAft>
            </a:pPr>
            <a:r>
              <a:rPr lang="es-MX" altLang="es-MX" sz="2400" b="1" u="sng" dirty="0">
                <a:solidFill>
                  <a:srgbClr val="00B050"/>
                </a:solidFill>
              </a:rPr>
              <a:t>¿</a:t>
            </a:r>
            <a:r>
              <a:rPr lang="es-MX" altLang="es-MX" sz="2400" b="1" u="sng" dirty="0" smtClean="0">
                <a:solidFill>
                  <a:srgbClr val="00B050"/>
                </a:solidFill>
              </a:rPr>
              <a:t>Para </a:t>
            </a:r>
            <a:r>
              <a:rPr lang="es-MX" altLang="es-MX" sz="2400" b="1" u="sng" dirty="0">
                <a:solidFill>
                  <a:srgbClr val="00B050"/>
                </a:solidFill>
              </a:rPr>
              <a:t>qué es el </a:t>
            </a:r>
            <a:r>
              <a:rPr lang="es-MX" altLang="es-MX" sz="2400" b="1" u="sng" dirty="0" smtClean="0">
                <a:solidFill>
                  <a:srgbClr val="00B050"/>
                </a:solidFill>
              </a:rPr>
              <a:t>registro del REPSE?  </a:t>
            </a:r>
            <a:endParaRPr lang="es-MX" altLang="es-MX" sz="2400" b="1" u="sng" dirty="0">
              <a:solidFill>
                <a:srgbClr val="00B050"/>
              </a:solidFill>
            </a:endParaRPr>
          </a:p>
          <a:p>
            <a:pPr lvl="0" algn="just" defTabSz="914400" eaLnBrk="0" fontAlgn="base" hangingPunct="0">
              <a:spcBef>
                <a:spcPct val="0"/>
              </a:spcBef>
              <a:spcAft>
                <a:spcPct val="0"/>
              </a:spcAft>
            </a:pPr>
            <a:endParaRPr lang="es-MX" altLang="es-MX" sz="2400" b="1" dirty="0">
              <a:latin typeface="inherit"/>
            </a:endParaRPr>
          </a:p>
          <a:p>
            <a:pPr lvl="0" algn="just" defTabSz="914400" eaLnBrk="0" fontAlgn="base" hangingPunct="0">
              <a:spcBef>
                <a:spcPct val="0"/>
              </a:spcBef>
              <a:spcAft>
                <a:spcPct val="0"/>
              </a:spcAft>
            </a:pPr>
            <a:r>
              <a:rPr lang="es-MX" altLang="es-MX" sz="2400" dirty="0">
                <a:latin typeface="inherit"/>
              </a:rPr>
              <a:t>Para contar con un acervo vigente, estadístico y de control, que permita identificar, registrar, regular y fiscalizar a las personas físicas o morales que presten servicios especializados o ejecuten obras especializadas a través de un Padrón Público de Servicios Especializados u Obras Especializadas</a:t>
            </a:r>
            <a:r>
              <a:rPr lang="es-MX" altLang="es-MX" sz="2400" dirty="0" smtClean="0">
                <a:latin typeface="inherit"/>
              </a:rPr>
              <a:t>.</a:t>
            </a:r>
          </a:p>
          <a:p>
            <a:pPr lvl="0" algn="just" defTabSz="914400" eaLnBrk="0" fontAlgn="base" hangingPunct="0">
              <a:spcBef>
                <a:spcPct val="0"/>
              </a:spcBef>
              <a:spcAft>
                <a:spcPct val="0"/>
              </a:spcAft>
            </a:pPr>
            <a:endParaRPr lang="es-MX" altLang="es-MX" sz="2400" dirty="0">
              <a:latin typeface="inherit"/>
            </a:endParaRPr>
          </a:p>
          <a:p>
            <a:pPr lvl="0" algn="just" defTabSz="914400" eaLnBrk="0" fontAlgn="base" hangingPunct="0">
              <a:spcBef>
                <a:spcPct val="0"/>
              </a:spcBef>
              <a:spcAft>
                <a:spcPct val="0"/>
              </a:spcAft>
            </a:pPr>
            <a:r>
              <a:rPr lang="es-MX" altLang="es-MX" sz="2400" dirty="0">
                <a:latin typeface="inherit"/>
              </a:rPr>
              <a:t>Deberán registrarse en el Padrón todas las personas físicas o morales que presten servicios o ejecuten obras especializadas y que para la realización de estas obras o servicios especializados pongan trabajadores propios a disposición del contratante. Para obtener el registro de las actividades especializadas en el Padrón las personas físicas o morales deberán demostrar estar al corriente de sus obligaciones fiscales y de seguridad social y acreditar la naturaleza especializada de las actividades u obras que se pretenden registrar</a:t>
            </a:r>
            <a:r>
              <a:rPr lang="es-MX" altLang="es-MX" sz="2400" dirty="0" smtClean="0">
                <a:latin typeface="inherit"/>
              </a:rPr>
              <a:t>.</a:t>
            </a:r>
          </a:p>
          <a:p>
            <a:pPr lvl="0" algn="just" defTabSz="914400" eaLnBrk="0" fontAlgn="base" hangingPunct="0">
              <a:spcBef>
                <a:spcPct val="0"/>
              </a:spcBef>
              <a:spcAft>
                <a:spcPct val="0"/>
              </a:spcAft>
            </a:pPr>
            <a:endParaRPr lang="es-MX" altLang="es-MX" sz="2400" dirty="0">
              <a:latin typeface="inherit"/>
            </a:endParaRPr>
          </a:p>
          <a:p>
            <a:pPr lvl="0" algn="just" defTabSz="914400" eaLnBrk="0" fontAlgn="base" hangingPunct="0">
              <a:spcBef>
                <a:spcPct val="0"/>
              </a:spcBef>
              <a:spcAft>
                <a:spcPct val="0"/>
              </a:spcAft>
            </a:pPr>
            <a:r>
              <a:rPr lang="es-MX" altLang="es-MX" sz="2400" dirty="0">
                <a:latin typeface="inherit"/>
              </a:rPr>
              <a:t>Este padrón será público y abierto y podrá ser consultado en medios electrónicos en todo momento.</a:t>
            </a:r>
          </a:p>
        </p:txBody>
      </p:sp>
    </p:spTree>
    <p:extLst>
      <p:ext uri="{BB962C8B-B14F-4D97-AF65-F5344CB8AC3E}">
        <p14:creationId xmlns:p14="http://schemas.microsoft.com/office/powerpoint/2010/main" val="197727290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TM10001105[[fn=Recorte]]</Template>
  <TotalTime>454</TotalTime>
  <Words>715</Words>
  <Application>Microsoft Office PowerPoint</Application>
  <PresentationFormat>Panorámica</PresentationFormat>
  <Paragraphs>63</Paragraphs>
  <Slides>8</Slides>
  <Notes>0</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8</vt:i4>
      </vt:variant>
    </vt:vector>
  </HeadingPairs>
  <TitlesOfParts>
    <vt:vector size="19" baseType="lpstr">
      <vt:lpstr>MS PGothic</vt:lpstr>
      <vt:lpstr>Arial</vt:lpstr>
      <vt:lpstr>Calibri</vt:lpstr>
      <vt:lpstr>Franklin Gothic Book</vt:lpstr>
      <vt:lpstr>Helvetica</vt:lpstr>
      <vt:lpstr>inherit</vt:lpstr>
      <vt:lpstr>Montserrat</vt:lpstr>
      <vt:lpstr>Montserrat ExtraBold</vt:lpstr>
      <vt:lpstr>Montserrat Medium</vt:lpstr>
      <vt:lpstr>Montserrat SemiBold</vt:lpstr>
      <vt:lpstr>Crop</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SANIDAD VEGETAL</dc:creator>
  <cp:lastModifiedBy>Tecnologias</cp:lastModifiedBy>
  <cp:revision>39</cp:revision>
  <dcterms:created xsi:type="dcterms:W3CDTF">2022-01-24T14:29:02Z</dcterms:created>
  <dcterms:modified xsi:type="dcterms:W3CDTF">2022-02-17T16:54:32Z</dcterms:modified>
</cp:coreProperties>
</file>